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80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5" r:id="rId21"/>
    <p:sldId id="278" r:id="rId22"/>
    <p:sldId id="279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535A4-83FA-B341-B89E-A7E2B173E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E3A3E-CF63-F345-AD1E-113379450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05731-2734-8042-9B1A-14949508F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97786-0947-834D-8EE5-E757419E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6051-C43E-D244-9607-7833B854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89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42FE-6BCC-0A49-B0DD-7DBF2229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47430-AFDA-8644-B9CB-2C84B5573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725B6-DEE9-1745-88E3-B0AC9F47C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F1CE7-B167-3E43-8E32-E0FC1495E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4CF26-BF06-E640-8BA1-5AEBCEB6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0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E8E8FC-2E3A-474D-A1F1-077E766D2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20507-0ACA-B04C-A9F4-ACEC9824D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CC3FD-3048-3747-97BE-76226AC5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A9646-4ED9-B044-A458-166027D5A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FEF45-BA27-3649-8146-C51483BB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03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48E1-BD5B-BB46-BA32-70B1D05C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EE420-5668-7044-8581-9709A28FF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98C1A-E618-6E49-8ED5-5185865F0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0C27B-0C93-5A4B-872E-476571B3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96E4F-A3F1-094D-AE3B-9801622F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7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D5CA-4D2E-4444-B5FB-C4A51CA2A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DA6F3-D8C2-9F43-AA76-210AF0C02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D79D-2F99-EC41-8F04-03689DDD0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B75BE-1BC7-B34B-B121-A1B005ED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2BD92-B3F9-5646-9A6A-686749AB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20E81-BA7E-9C48-A74B-7E0121D6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70E16-35BF-3A40-87C3-B54915AC8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66B85-B087-7C42-8270-6B9CBED43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BB886-76E5-BC4B-B4CA-220CB5D0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F206E-2DCB-A247-B67B-33B3CDF45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2A24C-5CBF-7B4E-BDA2-2C1868AD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F3C8-F113-7A4A-9914-1E300B7F2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99077-5C57-4F47-BF59-D610E0599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2D557-0FBD-B447-A33D-041EA01BB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D0719-DAA1-754B-A9D5-4655A356C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69E4B-F1C3-1F47-8953-118218068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662AA-7192-0042-8044-03D859ECC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9B42C-5019-1C45-BC64-49B7997E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5D4365-02D5-F54A-9D57-807606F1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8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039A-10F9-CD4C-868D-96F8FDDD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CE7992-2778-F943-949D-0263B409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90CE3-3171-F94E-AA93-755ED17C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FF62C-B349-0141-B685-94DF92DC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6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404624-E0A4-2148-8E88-DD90EB2F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8588A-EC77-934A-954D-688A8D47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0206-4443-DE41-A87E-F5906E47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92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1B30-D307-364C-A0E2-D05069AF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743D-0B75-CB4D-B011-F7B40A2C3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B1DC7-51DD-AD40-8878-2A6C455F1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5E6E7-C321-A24B-8492-EEC227E81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70FA7-C0C2-C84C-A94A-6773E06D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F2DDD-44D5-3C4D-8E78-41F0BC1F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14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FB4A-3468-ED42-822D-421E85C9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99446-74F2-B244-9ED2-43DFD2A12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15356-22A4-2F46-8A6E-8CDF3BDC2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F8C6C-64EC-3546-94B1-A40ABAFBF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22E06-083C-B446-A417-E42A594E6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430A7-1B4C-D046-87C4-67F27BDF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7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7EA7A-5AA9-F341-9337-815425965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7641-CE20-C94E-B09E-57D4D60AD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9B94F-E346-AD4E-87C8-CFCE5177A8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850C5-4639-EC44-AA68-E6C2B8C2E8F5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FCAB3-8922-C743-8A0C-FC8AAF4DA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7C210-E593-3F49-85DF-6693E3F76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F1E1C-EB5C-6746-95B9-D0ADA1939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models/model/" TargetMode="External"/><Relationship Id="rId7" Type="http://schemas.openxmlformats.org/officeDocument/2006/relationships/hyperlink" Target="https://arxiv.org/abs/1603.05027" TargetMode="External"/><Relationship Id="rId2" Type="http://schemas.openxmlformats.org/officeDocument/2006/relationships/hyperlink" Target="https://code.google.com/archive/p/cuda-conv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12.03385" TargetMode="External"/><Relationship Id="rId5" Type="http://schemas.openxmlformats.org/officeDocument/2006/relationships/hyperlink" Target="https://github.com/KaimingHe/deep-residual-networks" TargetMode="External"/><Relationship Id="rId4" Type="http://schemas.openxmlformats.org/officeDocument/2006/relationships/hyperlink" Target="http://torch.ch/blog/2016/02/04/resnet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8338-39EA-274E-9947-AFD2803472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Ind</a:t>
            </a:r>
            <a:r>
              <a:rPr lang="en-US" dirty="0"/>
              <a:t> Study W3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FEABD-85A0-C549-80D0-9101FC275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9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6994-E9B4-6647-8190-0B1E8622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DDDF-8FDC-E24C-9189-82909F094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Degradation with deeper network does not happen by overfitting </a:t>
            </a:r>
          </a:p>
          <a:p>
            <a:r>
              <a:rPr lang="en-US" dirty="0"/>
              <a:t>Adding more layers to a deep model leads to higher training error</a:t>
            </a:r>
          </a:p>
          <a:p>
            <a:r>
              <a:rPr lang="en-US" dirty="0"/>
              <a:t>Shortcut connections act as identity mappings</a:t>
            </a:r>
          </a:p>
          <a:p>
            <a:r>
              <a:rPr lang="en-US" dirty="0" err="1"/>
              <a:t>ResNet</a:t>
            </a:r>
            <a:r>
              <a:rPr lang="en-US" dirty="0"/>
              <a:t> converges faster than plain for 18 layers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CE6ED-008C-A949-98E8-2F635FA07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6"/>
          <a:stretch/>
        </p:blipFill>
        <p:spPr>
          <a:xfrm>
            <a:off x="2711451" y="4096403"/>
            <a:ext cx="6444581" cy="22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3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A4E0-B4C3-D843-8B6D-4A0F90A3E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 Network (1*1 convolution)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47DE5-56A0-684B-93D7-407C24C7F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Multiply individual element with a number</a:t>
            </a:r>
          </a:p>
          <a:p>
            <a:r>
              <a:rPr lang="en-US" dirty="0"/>
              <a:t>Helpful in shrinking number of channels and save computations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BC422-B891-4E4C-AD98-397D59F7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03" y="3200400"/>
            <a:ext cx="5748755" cy="24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1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53FF-1FEB-3C4B-8304-4C696A9A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( Inception)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81D8-9996-CA44-B51A-D351F62F8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Try all type of convolutions 1*1, 3*3, 5*5 and MAX-POOL</a:t>
            </a:r>
          </a:p>
          <a:p>
            <a:r>
              <a:rPr lang="en-US" dirty="0"/>
              <a:t>Concatenate all the output and let network learn whatever parameters it want to use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5394F-6E71-C84D-A92A-1945DB43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369" y="3284621"/>
            <a:ext cx="7131119" cy="28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2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9EF37-C06F-8742-84AA-B05F10F7A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7662B-5C79-EA4E-A868-2F9B56FC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 cost for 5*5 CONV:</a:t>
            </a:r>
          </a:p>
          <a:p>
            <a:pPr lvl="1"/>
            <a:r>
              <a:rPr lang="en-US" dirty="0"/>
              <a:t>32 filters of 5*5*192</a:t>
            </a:r>
          </a:p>
          <a:p>
            <a:pPr lvl="1"/>
            <a:r>
              <a:rPr lang="en-US" dirty="0"/>
              <a:t>28*28*32* 5*5*192= 120M (expensive)</a:t>
            </a:r>
          </a:p>
          <a:p>
            <a:pPr lvl="1"/>
            <a:r>
              <a:rPr lang="en-US" dirty="0"/>
              <a:t>Using 1*1 convolution reduces cost by 1/10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Introduce a bottleneck layer (28*28*16) in between</a:t>
            </a:r>
          </a:p>
          <a:p>
            <a:pPr lvl="1"/>
            <a:r>
              <a:rPr lang="en-US" dirty="0"/>
              <a:t>New cost=28*28*16*1*1*192 + 28*28*32*5*5*16= 12.4 M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849D9-1D04-2C4A-AB1B-4DFEB3FF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671" y="1545976"/>
            <a:ext cx="3594100" cy="1756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5A9DE-6530-124F-A197-07229D19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37" y="4549886"/>
            <a:ext cx="6220326" cy="19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4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827E41-D1C6-1543-B3BA-C4EC0692B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89" y="902525"/>
            <a:ext cx="9477422" cy="52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5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0CF6B3-539B-9D46-9ACE-BC778B6DA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58" b="9594"/>
          <a:stretch/>
        </p:blipFill>
        <p:spPr>
          <a:xfrm>
            <a:off x="534391" y="379169"/>
            <a:ext cx="11270430" cy="59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81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E484-0DF2-FC4D-A2FF-25520537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4C14B-7DB2-954E-849F-E0034018D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Reusing an existing model as starting point for other model</a:t>
            </a:r>
          </a:p>
          <a:p>
            <a:r>
              <a:rPr lang="en-US" dirty="0"/>
              <a:t>It saves time and computation power which is required to build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435618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FAE0-8B3E-CC49-A79C-6546875F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83D6-23EB-FE46-A01C-9FF07828F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Mirroring</a:t>
            </a:r>
          </a:p>
          <a:p>
            <a:r>
              <a:rPr lang="en-US" dirty="0"/>
              <a:t>Random Cropping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Shearing</a:t>
            </a:r>
          </a:p>
          <a:p>
            <a:r>
              <a:rPr lang="en-US" dirty="0"/>
              <a:t>Local Warping</a:t>
            </a:r>
          </a:p>
          <a:p>
            <a:r>
              <a:rPr lang="en-US" dirty="0"/>
              <a:t>Color shifting- take different values of R, G, and B and use them to distort the color channels, bring more robustness with colors</a:t>
            </a:r>
          </a:p>
          <a:p>
            <a:r>
              <a:rPr lang="en-US" dirty="0"/>
              <a:t>PCA color augmentation- if image is purple it mainly contains red and blue but lesser green, so it adds and subtracts more of RG and less of 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8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C299-4D7F-6546-A416-15D8102DC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Augmentation method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9931A-D435-3C4B-8CB5-A967903DD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492" y="1690688"/>
            <a:ext cx="7379772" cy="45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081DC-3418-D245-BC1A-2EDE7034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Augmentation method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3770AD-936D-3E43-A744-EB60B6F9F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116" y="1825625"/>
            <a:ext cx="57517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3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9C0F-84C4-3B42-A569-4147A920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101D9-8BF0-7A42-B72D-09A0E87A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 architecture</a:t>
            </a:r>
          </a:p>
          <a:p>
            <a:pPr lvl="1"/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/>
              <a:t>VGG</a:t>
            </a:r>
          </a:p>
          <a:p>
            <a:pPr lvl="1"/>
            <a:r>
              <a:rPr lang="en-US" dirty="0" err="1"/>
              <a:t>ResNet</a:t>
            </a:r>
            <a:endParaRPr lang="en-US" dirty="0"/>
          </a:p>
          <a:p>
            <a:pPr lvl="1"/>
            <a:r>
              <a:rPr lang="en-US" dirty="0" err="1"/>
              <a:t>GoogLeNet</a:t>
            </a:r>
            <a:endParaRPr lang="en-US" dirty="0"/>
          </a:p>
          <a:p>
            <a:r>
              <a:rPr lang="en-US" dirty="0"/>
              <a:t>Transfer Learning</a:t>
            </a:r>
          </a:p>
          <a:p>
            <a:r>
              <a:rPr lang="en-US" dirty="0"/>
              <a:t>Data Augmentation</a:t>
            </a:r>
          </a:p>
          <a:p>
            <a:r>
              <a:rPr lang="en-US" dirty="0"/>
              <a:t>Multi-crop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2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A196F-A7EE-4B47-B338-96D4D09E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distortions during training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724184-4EB3-C945-B4EF-2DFB8D8D6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126" y="1825625"/>
            <a:ext cx="105117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07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AB85-1AFE-434E-8F2C-726D33068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crop at test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A5763-7E8D-8745-963D-72A97BFFE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classifier on multiple versions of test images and average results</a:t>
            </a:r>
          </a:p>
          <a:p>
            <a:r>
              <a:rPr lang="en-US" dirty="0"/>
              <a:t>10 crop: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88567-6022-1D49-90FF-9BBDA365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5671"/>
            <a:ext cx="10170226" cy="22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04693-E288-244A-9EAA-0DAFEE12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5C313F-425C-BD48-AAAB-E40307E24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818" y="1569723"/>
            <a:ext cx="7032444" cy="171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8F704-91A0-B940-9C38-A79EB42A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5077"/>
            <a:ext cx="6852062" cy="1503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CE482F-E156-304E-8838-6870124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275" y="4159174"/>
            <a:ext cx="6455806" cy="258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1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B92B-E4EA-094B-8D97-21562EE6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F1B68-AE4C-2D49-8CCC-E869A5586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CUDA implementation of CNN: </a:t>
            </a:r>
            <a:r>
              <a:rPr lang="en-US" dirty="0">
                <a:hlinkClick r:id="rId2"/>
              </a:rPr>
              <a:t>https://code.google.com/archive/p/cuda-convnet/</a:t>
            </a:r>
            <a:endParaRPr lang="en-US" dirty="0"/>
          </a:p>
          <a:p>
            <a:r>
              <a:rPr lang="en-US" dirty="0" err="1"/>
              <a:t>Keras</a:t>
            </a:r>
            <a:r>
              <a:rPr lang="en-US" dirty="0"/>
              <a:t> documentation: </a:t>
            </a:r>
            <a:r>
              <a:rPr lang="en-US" dirty="0">
                <a:hlinkClick r:id="rId3"/>
              </a:rPr>
              <a:t>https://keras.io/models/model/</a:t>
            </a:r>
            <a:endParaRPr lang="en-US" dirty="0"/>
          </a:p>
          <a:p>
            <a:r>
              <a:rPr lang="en-US" dirty="0" err="1"/>
              <a:t>ResNet</a:t>
            </a:r>
            <a:r>
              <a:rPr lang="en-US" dirty="0"/>
              <a:t> Blog: </a:t>
            </a:r>
            <a:r>
              <a:rPr lang="en-US" dirty="0">
                <a:hlinkClick r:id="rId4"/>
              </a:rPr>
              <a:t>http://torch.ch/blog/2016/02/04/resnets.html</a:t>
            </a:r>
            <a:endParaRPr lang="en-US" dirty="0"/>
          </a:p>
          <a:p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https://github.com/KaimingHe/deep-residual-networks</a:t>
            </a:r>
            <a:endParaRPr lang="en-US" dirty="0"/>
          </a:p>
          <a:p>
            <a:r>
              <a:rPr lang="en-US" dirty="0" err="1"/>
              <a:t>ResNet</a:t>
            </a:r>
            <a:r>
              <a:rPr lang="en-US" dirty="0"/>
              <a:t> original paper: </a:t>
            </a:r>
            <a:r>
              <a:rPr lang="en-US" dirty="0">
                <a:hlinkClick r:id="rId6"/>
              </a:rPr>
              <a:t>https://arxiv.org/abs/1512.03385</a:t>
            </a:r>
            <a:endParaRPr lang="en-US" dirty="0"/>
          </a:p>
          <a:p>
            <a:r>
              <a:rPr lang="en-US" dirty="0"/>
              <a:t>Identity mapping in </a:t>
            </a:r>
            <a:r>
              <a:rPr lang="en-US" dirty="0" err="1"/>
              <a:t>ResNet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https://arxiv.org/abs/1603.05027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0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61C2-EB18-DD4E-9453-29CB90C1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CA1E2-B440-F248-ADED-F3B81BE2A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Horizontal reflection</a:t>
            </a:r>
          </a:p>
          <a:p>
            <a:pPr lvl="1"/>
            <a:r>
              <a:rPr lang="en-US" dirty="0"/>
              <a:t>Altering the intensities of RGB channels in training images (Perform PCA)</a:t>
            </a:r>
          </a:p>
          <a:p>
            <a:r>
              <a:rPr lang="en-US" dirty="0"/>
              <a:t>Dropout</a:t>
            </a:r>
          </a:p>
          <a:p>
            <a:pPr lvl="1"/>
            <a:r>
              <a:rPr lang="en-US" dirty="0"/>
              <a:t>Helps in coadoption of neurons in absence of some other neuron</a:t>
            </a:r>
          </a:p>
          <a:p>
            <a:r>
              <a:rPr lang="en-US" dirty="0"/>
              <a:t>Contains local response normalization</a:t>
            </a:r>
          </a:p>
        </p:txBody>
      </p:sp>
    </p:spTree>
    <p:extLst>
      <p:ext uri="{BB962C8B-B14F-4D97-AF65-F5344CB8AC3E}">
        <p14:creationId xmlns:p14="http://schemas.microsoft.com/office/powerpoint/2010/main" val="86525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6B9CC6-C8CA-A247-B54B-F127AAAF4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26" b="5364"/>
          <a:stretch/>
        </p:blipFill>
        <p:spPr>
          <a:xfrm>
            <a:off x="563037" y="378578"/>
            <a:ext cx="11065925" cy="610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0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FB71-A59C-464D-9217-445632A2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773C4-FFCB-A548-BFAF-78DFDB22F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Address depth of CNN( Fix all other parameters and increase depth)</a:t>
            </a:r>
          </a:p>
          <a:p>
            <a:r>
              <a:rPr lang="en-US" dirty="0"/>
              <a:t>Preprocessing- Subtracting the mean RGB value</a:t>
            </a:r>
          </a:p>
          <a:p>
            <a:r>
              <a:rPr lang="en-US" dirty="0" err="1"/>
              <a:t>Architechture</a:t>
            </a:r>
            <a:endParaRPr lang="en-US" dirty="0"/>
          </a:p>
          <a:p>
            <a:pPr lvl="1"/>
            <a:r>
              <a:rPr lang="en-US" dirty="0"/>
              <a:t>Filters-3*3 and 1*1, stride-1</a:t>
            </a:r>
          </a:p>
          <a:p>
            <a:pPr lvl="1"/>
            <a:r>
              <a:rPr lang="en-US" dirty="0"/>
              <a:t>Same Padding -1 for 3*3 filter</a:t>
            </a:r>
          </a:p>
          <a:p>
            <a:pPr lvl="1"/>
            <a:r>
              <a:rPr lang="en-US" dirty="0"/>
              <a:t>Followed by spatial + max pooling (f=2,s=2) for some layers</a:t>
            </a:r>
          </a:p>
          <a:p>
            <a:pPr lvl="1"/>
            <a:r>
              <a:rPr lang="en-US" dirty="0"/>
              <a:t>Followed by 3 fully connected layers (same configuration in all network) </a:t>
            </a:r>
          </a:p>
          <a:p>
            <a:pPr lvl="1"/>
            <a:r>
              <a:rPr lang="en-US" dirty="0"/>
              <a:t>First two FC 4096 channels each , third 1000 channels</a:t>
            </a:r>
          </a:p>
          <a:p>
            <a:pPr lvl="1"/>
            <a:r>
              <a:rPr lang="en-US" dirty="0"/>
              <a:t>Final layer is </a:t>
            </a:r>
            <a:r>
              <a:rPr lang="en-US" dirty="0" err="1"/>
              <a:t>softmax</a:t>
            </a:r>
            <a:endParaRPr lang="en-US" dirty="0"/>
          </a:p>
          <a:p>
            <a:pPr lvl="1"/>
            <a:r>
              <a:rPr lang="en-US" dirty="0"/>
              <a:t>Contains RELU but not local response normalization</a:t>
            </a:r>
          </a:p>
          <a:p>
            <a:r>
              <a:rPr lang="en-US" dirty="0"/>
              <a:t>Having 3*3 instead of 7*7:</a:t>
            </a:r>
          </a:p>
          <a:p>
            <a:pPr lvl="1"/>
            <a:r>
              <a:rPr lang="en-US" dirty="0"/>
              <a:t>Decreases number of parameters 27C</a:t>
            </a:r>
            <a:r>
              <a:rPr lang="en-US" baseline="30000" dirty="0"/>
              <a:t>2 </a:t>
            </a:r>
            <a:r>
              <a:rPr lang="en-US" dirty="0"/>
              <a:t> instead of 49C</a:t>
            </a:r>
            <a:r>
              <a:rPr lang="en-US" baseline="30000" dirty="0"/>
              <a:t>2</a:t>
            </a:r>
            <a:endParaRPr lang="en-US" dirty="0"/>
          </a:p>
          <a:p>
            <a:pPr lvl="1"/>
            <a:r>
              <a:rPr lang="en-US" dirty="0"/>
              <a:t>Incorporate 3 non-linear rectification function instead of one, making decision function more discriminative</a:t>
            </a:r>
          </a:p>
          <a:p>
            <a:pPr lvl="1"/>
            <a:r>
              <a:rPr lang="en-US" dirty="0"/>
              <a:t>Imposing regularization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3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B8B6-D675-3B43-A25F-17C1DEFD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4853E-9AF3-F74C-9326-0D3D1F5C8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Multinomial logistic regression with mini-batch gradient descent with momentum</a:t>
            </a:r>
          </a:p>
          <a:p>
            <a:r>
              <a:rPr lang="en-US" dirty="0"/>
              <a:t>Batch size-256, momentum -0.9</a:t>
            </a:r>
          </a:p>
          <a:p>
            <a:r>
              <a:rPr lang="en-US" dirty="0"/>
              <a:t>Weight decay and regularization (dropout ratio=0.5)</a:t>
            </a:r>
          </a:p>
          <a:p>
            <a:r>
              <a:rPr lang="en-US" dirty="0"/>
              <a:t>Learning rate- 10</a:t>
            </a:r>
            <a:r>
              <a:rPr lang="en-US" baseline="30000" dirty="0"/>
              <a:t>-2</a:t>
            </a:r>
            <a:r>
              <a:rPr lang="en-US" dirty="0"/>
              <a:t> , 370K iterations (74 epochs)</a:t>
            </a:r>
          </a:p>
          <a:p>
            <a:r>
              <a:rPr lang="en-US" dirty="0"/>
              <a:t>Required less epochs due to</a:t>
            </a:r>
          </a:p>
          <a:p>
            <a:pPr lvl="1"/>
            <a:r>
              <a:rPr lang="en-US" dirty="0"/>
              <a:t>Implicit regularization imposed by greater depth and smaller conv. Filter sizes</a:t>
            </a:r>
          </a:p>
          <a:p>
            <a:pPr lvl="1"/>
            <a:r>
              <a:rPr lang="en-US" dirty="0"/>
              <a:t>Pre-initialization of certain layers</a:t>
            </a:r>
          </a:p>
          <a:p>
            <a:r>
              <a:rPr lang="en-US" dirty="0"/>
              <a:t>Setting Training Image Size S: Rescaling training image by randomly sampling S from a certain range [</a:t>
            </a:r>
            <a:r>
              <a:rPr lang="en-US" dirty="0" err="1"/>
              <a:t>S</a:t>
            </a:r>
            <a:r>
              <a:rPr lang="en-US" baseline="-25000" dirty="0" err="1"/>
              <a:t>min</a:t>
            </a:r>
            <a:r>
              <a:rPr lang="en-US" dirty="0" err="1"/>
              <a:t>,S</a:t>
            </a:r>
            <a:r>
              <a:rPr lang="en-US" baseline="-25000" dirty="0" err="1"/>
              <a:t>max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0847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5A1A-837E-5645-A480-F630B72B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049407-B198-2545-83F8-CA653D95B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Single scale Evaluation</a:t>
                </a:r>
              </a:p>
              <a:p>
                <a:pPr lvl="1"/>
                <a:r>
                  <a:rPr lang="en-US" dirty="0"/>
                  <a:t>A deep net with small filters outperforms a shallow filters with larger filters</a:t>
                </a:r>
              </a:p>
              <a:p>
                <a:pPr lvl="1"/>
                <a:r>
                  <a:rPr lang="en-US" dirty="0"/>
                  <a:t>Scale jittering at training time (S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256,512</m:t>
                        </m:r>
                      </m:e>
                    </m:d>
                  </m:oMath>
                </a14:m>
                <a:r>
                  <a:rPr lang="en-US" dirty="0"/>
                  <a:t> ) leads to significantly better results than training on images with fixed smallest side (S= 256 or S=384), even though a single scale is used at test time</a:t>
                </a:r>
              </a:p>
              <a:p>
                <a:r>
                  <a:rPr lang="en-US" dirty="0"/>
                  <a:t>Multi-scale Evaluation</a:t>
                </a:r>
              </a:p>
              <a:p>
                <a:pPr lvl="1"/>
                <a:r>
                  <a:rPr lang="en-US" dirty="0"/>
                  <a:t>Running a model over several rescaled version of  test image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049407-B198-2545-83F8-CA653D95B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478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A59B-8798-574C-8C80-EE67BAA9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1BA3C-5E5F-1449-A490-C6D6D258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90811" cy="23854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Skipping layers to pass over information</a:t>
            </a:r>
          </a:p>
          <a:p>
            <a:r>
              <a:rPr lang="en-US" dirty="0"/>
              <a:t>a</a:t>
            </a:r>
            <a:r>
              <a:rPr lang="en-US" baseline="30000" dirty="0"/>
              <a:t>[l]</a:t>
            </a:r>
            <a:r>
              <a:rPr lang="en-US" dirty="0"/>
              <a:t> -&gt; Linear-&gt;</a:t>
            </a:r>
            <a:r>
              <a:rPr lang="en-US" dirty="0" err="1"/>
              <a:t>Relu</a:t>
            </a:r>
            <a:r>
              <a:rPr lang="en-US" dirty="0"/>
              <a:t>-&gt;Linear-&gt;</a:t>
            </a:r>
            <a:r>
              <a:rPr lang="en-US" dirty="0" err="1"/>
              <a:t>Relu</a:t>
            </a:r>
            <a:r>
              <a:rPr lang="en-US" dirty="0"/>
              <a:t>-&gt;a</a:t>
            </a:r>
            <a:r>
              <a:rPr lang="en-US" baseline="30000" dirty="0"/>
              <a:t>[l+2]</a:t>
            </a:r>
            <a:r>
              <a:rPr lang="en-US" dirty="0"/>
              <a:t> </a:t>
            </a:r>
          </a:p>
          <a:p>
            <a:r>
              <a:rPr lang="en-US" dirty="0"/>
              <a:t>a</a:t>
            </a:r>
            <a:r>
              <a:rPr lang="en-US" baseline="30000" dirty="0"/>
              <a:t>[l+2]</a:t>
            </a:r>
            <a:r>
              <a:rPr lang="en-US" dirty="0"/>
              <a:t> =g(z</a:t>
            </a:r>
            <a:r>
              <a:rPr lang="en-US" baseline="30000" dirty="0"/>
              <a:t>[l+2]</a:t>
            </a:r>
            <a:r>
              <a:rPr lang="en-US" dirty="0"/>
              <a:t> + a</a:t>
            </a:r>
            <a:r>
              <a:rPr lang="en-US" baseline="30000" dirty="0"/>
              <a:t>[l]</a:t>
            </a:r>
            <a:r>
              <a:rPr lang="en-US" dirty="0"/>
              <a:t> ) ; a</a:t>
            </a:r>
            <a:r>
              <a:rPr lang="en-US" baseline="30000" dirty="0"/>
              <a:t>[l] </a:t>
            </a:r>
            <a:r>
              <a:rPr lang="en-US" dirty="0"/>
              <a:t> passed to </a:t>
            </a:r>
            <a:r>
              <a:rPr lang="en-US" dirty="0" err="1"/>
              <a:t>relu</a:t>
            </a:r>
            <a:r>
              <a:rPr lang="en-US" dirty="0"/>
              <a:t> along with z</a:t>
            </a:r>
            <a:r>
              <a:rPr lang="en-US" baseline="30000" dirty="0"/>
              <a:t>[l+2]</a:t>
            </a:r>
          </a:p>
          <a:p>
            <a:r>
              <a:rPr lang="en-US" dirty="0"/>
              <a:t>On plain network the training error tends to decrease first with increasing depth but increases further</a:t>
            </a:r>
          </a:p>
          <a:p>
            <a:r>
              <a:rPr lang="en-US" dirty="0"/>
              <a:t>In </a:t>
            </a:r>
            <a:r>
              <a:rPr lang="en-US" dirty="0" err="1"/>
              <a:t>ResNet</a:t>
            </a:r>
            <a:r>
              <a:rPr lang="en-US" dirty="0"/>
              <a:t> error always decreases with depth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B80F8C-E879-8C45-84F0-4D41B7F33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781" y="830067"/>
            <a:ext cx="2899946" cy="2241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99075-A15F-6A48-A99E-F6A4C1FEE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781" y="3738438"/>
            <a:ext cx="3064376" cy="2394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2C07CE-C2B6-F146-8BD0-08EA955BF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57" y="4423069"/>
            <a:ext cx="8109284" cy="149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7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91693-08A3-5148-9923-6F987FDC6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99C17-6B7D-D049-93E6-D667365A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30000" dirty="0"/>
              <a:t>[l+2]</a:t>
            </a:r>
            <a:r>
              <a:rPr lang="en-US" dirty="0"/>
              <a:t> =g(z</a:t>
            </a:r>
            <a:r>
              <a:rPr lang="en-US" baseline="30000" dirty="0"/>
              <a:t>[l+2]</a:t>
            </a:r>
            <a:r>
              <a:rPr lang="en-US" dirty="0"/>
              <a:t> + a</a:t>
            </a:r>
            <a:r>
              <a:rPr lang="en-US" baseline="30000" dirty="0"/>
              <a:t>[l]</a:t>
            </a:r>
            <a:r>
              <a:rPr lang="en-US" dirty="0"/>
              <a:t> )= a</a:t>
            </a:r>
            <a:r>
              <a:rPr lang="en-US" baseline="30000" dirty="0"/>
              <a:t>[l+2]</a:t>
            </a:r>
            <a:r>
              <a:rPr lang="en-US" dirty="0"/>
              <a:t> =g(w</a:t>
            </a:r>
            <a:r>
              <a:rPr lang="en-US" baseline="30000" dirty="0"/>
              <a:t>[l+2] </a:t>
            </a:r>
            <a:r>
              <a:rPr lang="en-US" dirty="0"/>
              <a:t>.a</a:t>
            </a:r>
            <a:r>
              <a:rPr lang="en-US" baseline="30000" dirty="0"/>
              <a:t>[l+1]</a:t>
            </a:r>
            <a:r>
              <a:rPr lang="en-US" dirty="0"/>
              <a:t> + b</a:t>
            </a:r>
            <a:r>
              <a:rPr lang="en-US" baseline="30000" dirty="0"/>
              <a:t>[l+2]</a:t>
            </a:r>
            <a:r>
              <a:rPr lang="en-US" dirty="0"/>
              <a:t>  + a</a:t>
            </a:r>
            <a:r>
              <a:rPr lang="en-US" baseline="30000" dirty="0"/>
              <a:t>[l]</a:t>
            </a:r>
            <a:r>
              <a:rPr lang="en-US" dirty="0"/>
              <a:t> )</a:t>
            </a:r>
          </a:p>
          <a:p>
            <a:r>
              <a:rPr lang="en-US" dirty="0"/>
              <a:t>a</a:t>
            </a:r>
            <a:r>
              <a:rPr lang="en-US" baseline="30000" dirty="0"/>
              <a:t>[l+2] </a:t>
            </a:r>
            <a:r>
              <a:rPr lang="en-US" dirty="0"/>
              <a:t>=g(a</a:t>
            </a:r>
            <a:r>
              <a:rPr lang="en-US" baseline="30000" dirty="0"/>
              <a:t>[l]</a:t>
            </a:r>
            <a:r>
              <a:rPr lang="en-US" dirty="0"/>
              <a:t> ); if w</a:t>
            </a:r>
            <a:r>
              <a:rPr lang="en-US" baseline="30000" dirty="0"/>
              <a:t>[l+2]</a:t>
            </a:r>
            <a:r>
              <a:rPr lang="en-US" dirty="0"/>
              <a:t> =0, b</a:t>
            </a:r>
            <a:r>
              <a:rPr lang="en-US" baseline="30000" dirty="0"/>
              <a:t>[l+2]</a:t>
            </a:r>
            <a:r>
              <a:rPr lang="en-US" dirty="0"/>
              <a:t> =0</a:t>
            </a:r>
          </a:p>
          <a:p>
            <a:r>
              <a:rPr lang="en-US" dirty="0"/>
              <a:t>Use same convolution to have dimension of z</a:t>
            </a:r>
            <a:r>
              <a:rPr lang="en-US" baseline="30000" dirty="0"/>
              <a:t>[l+2]</a:t>
            </a:r>
            <a:r>
              <a:rPr lang="en-US" dirty="0"/>
              <a:t> and a</a:t>
            </a:r>
            <a:r>
              <a:rPr lang="en-US" baseline="30000" dirty="0"/>
              <a:t>[l]</a:t>
            </a:r>
            <a:r>
              <a:rPr lang="en-US" dirty="0"/>
              <a:t> same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A7774-E9D1-3D46-9B57-0606E1892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973"/>
          <a:stretch/>
        </p:blipFill>
        <p:spPr>
          <a:xfrm>
            <a:off x="1888958" y="3754870"/>
            <a:ext cx="7218947" cy="21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43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</TotalTime>
  <Words>802</Words>
  <Application>Microsoft Macintosh PowerPoint</Application>
  <PresentationFormat>Widescreen</PresentationFormat>
  <Paragraphs>100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Ind Study W3</vt:lpstr>
      <vt:lpstr>Content</vt:lpstr>
      <vt:lpstr>Alexnet</vt:lpstr>
      <vt:lpstr>PowerPoint Presentation</vt:lpstr>
      <vt:lpstr>VGG</vt:lpstr>
      <vt:lpstr>VGG-Training</vt:lpstr>
      <vt:lpstr>VGG- Experiments</vt:lpstr>
      <vt:lpstr>ResNet</vt:lpstr>
      <vt:lpstr>ResNet</vt:lpstr>
      <vt:lpstr>ResNet</vt:lpstr>
      <vt:lpstr>Network in Network (1*1 convolution)</vt:lpstr>
      <vt:lpstr>GoogleNet( Inception)</vt:lpstr>
      <vt:lpstr>Inception</vt:lpstr>
      <vt:lpstr>PowerPoint Presentation</vt:lpstr>
      <vt:lpstr>PowerPoint Presentation</vt:lpstr>
      <vt:lpstr>Transfer Learning</vt:lpstr>
      <vt:lpstr>Data Augmentation</vt:lpstr>
      <vt:lpstr>Common Augmentation method</vt:lpstr>
      <vt:lpstr>Common Augmentation method</vt:lpstr>
      <vt:lpstr>Implementing distortions during training</vt:lpstr>
      <vt:lpstr>Multi crop at test time</vt:lpstr>
      <vt:lpstr>Quiz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 Study W3</dc:title>
  <dc:creator>Iti Bansal</dc:creator>
  <cp:lastModifiedBy>Iti Bansal</cp:lastModifiedBy>
  <cp:revision>112</cp:revision>
  <dcterms:created xsi:type="dcterms:W3CDTF">2019-06-05T18:50:38Z</dcterms:created>
  <dcterms:modified xsi:type="dcterms:W3CDTF">2019-06-10T19:27:03Z</dcterms:modified>
</cp:coreProperties>
</file>